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5200"/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12000"/>
            </a:lvl1pPr>
            <a:lvl2pPr lvl="1" algn="ctr" rtl="0">
              <a:spcBef>
                <a:spcPts val="0"/>
              </a:spcBef>
              <a:buSzPct val="100000"/>
              <a:defRPr sz="12000"/>
            </a:lvl2pPr>
            <a:lvl3pPr lvl="2" algn="ctr" rtl="0">
              <a:spcBef>
                <a:spcPts val="0"/>
              </a:spcBef>
              <a:buSzPct val="100000"/>
              <a:defRPr sz="12000"/>
            </a:lvl3pPr>
            <a:lvl4pPr lvl="3" algn="ctr" rtl="0">
              <a:spcBef>
                <a:spcPts val="0"/>
              </a:spcBef>
              <a:buSzPct val="100000"/>
              <a:defRPr sz="12000"/>
            </a:lvl4pPr>
            <a:lvl5pPr lvl="4" algn="ctr" rtl="0">
              <a:spcBef>
                <a:spcPts val="0"/>
              </a:spcBef>
              <a:buSzPct val="100000"/>
              <a:defRPr sz="12000"/>
            </a:lvl5pPr>
            <a:lvl6pPr lvl="5" algn="ctr" rtl="0">
              <a:spcBef>
                <a:spcPts val="0"/>
              </a:spcBef>
              <a:buSzPct val="100000"/>
              <a:defRPr sz="12000"/>
            </a:lvl6pPr>
            <a:lvl7pPr lvl="6" algn="ctr" rtl="0">
              <a:spcBef>
                <a:spcPts val="0"/>
              </a:spcBef>
              <a:buSzPct val="100000"/>
              <a:defRPr sz="12000"/>
            </a:lvl7pPr>
            <a:lvl8pPr lvl="7" algn="ctr" rtl="0">
              <a:spcBef>
                <a:spcPts val="0"/>
              </a:spcBef>
              <a:buSzPct val="100000"/>
              <a:defRPr sz="12000"/>
            </a:lvl8pPr>
            <a:lvl9pPr lvl="8" algn="ctr" rtl="0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defRPr/>
            </a:lvl1pPr>
            <a:lvl2pPr lvl="1" algn="ctr" rtl="0">
              <a:spcBef>
                <a:spcPts val="0"/>
              </a:spcBef>
              <a:defRPr/>
            </a:lvl2pPr>
            <a:lvl3pPr lvl="2" algn="ctr" rtl="0">
              <a:spcBef>
                <a:spcPts val="0"/>
              </a:spcBef>
              <a:defRPr/>
            </a:lvl3pPr>
            <a:lvl4pPr lvl="3" algn="ctr" rtl="0">
              <a:spcBef>
                <a:spcPts val="0"/>
              </a:spcBef>
              <a:defRPr/>
            </a:lvl4pPr>
            <a:lvl5pPr lvl="4" algn="ctr" rtl="0">
              <a:spcBef>
                <a:spcPts val="0"/>
              </a:spcBef>
              <a:defRPr/>
            </a:lvl5pPr>
            <a:lvl6pPr lvl="5" algn="ctr" rtl="0">
              <a:spcBef>
                <a:spcPts val="0"/>
              </a:spcBef>
              <a:defRPr/>
            </a:lvl6pPr>
            <a:lvl7pPr lvl="6" algn="ctr" rtl="0">
              <a:spcBef>
                <a:spcPts val="0"/>
              </a:spcBef>
              <a:defRPr/>
            </a:lvl7pPr>
            <a:lvl8pPr lvl="7" algn="ctr" rtl="0">
              <a:spcBef>
                <a:spcPts val="0"/>
              </a:spcBef>
              <a:defRPr/>
            </a:lvl8pPr>
            <a:lvl9pPr lvl="8" algn="ctr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3600"/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200"/>
            </a:lvl1pPr>
            <a:lvl2pPr lvl="1" algn="ctr" rtl="0">
              <a:spcBef>
                <a:spcPts val="0"/>
              </a:spcBef>
              <a:buSzPct val="100000"/>
              <a:defRPr sz="4200"/>
            </a:lvl2pPr>
            <a:lvl3pPr lvl="2" algn="ctr" rtl="0">
              <a:spcBef>
                <a:spcPts val="0"/>
              </a:spcBef>
              <a:buSzPct val="100000"/>
              <a:defRPr sz="4200"/>
            </a:lvl3pPr>
            <a:lvl4pPr lvl="3" algn="ctr" rtl="0">
              <a:spcBef>
                <a:spcPts val="0"/>
              </a:spcBef>
              <a:buSzPct val="100000"/>
              <a:defRPr sz="4200"/>
            </a:lvl4pPr>
            <a:lvl5pPr lvl="4" algn="ctr" rtl="0">
              <a:spcBef>
                <a:spcPts val="0"/>
              </a:spcBef>
              <a:buSzPct val="100000"/>
              <a:defRPr sz="4200"/>
            </a:lvl5pPr>
            <a:lvl6pPr lvl="5" algn="ctr" rtl="0">
              <a:spcBef>
                <a:spcPts val="0"/>
              </a:spcBef>
              <a:buSzPct val="100000"/>
              <a:defRPr sz="4200"/>
            </a:lvl6pPr>
            <a:lvl7pPr lvl="6" algn="ctr" rtl="0">
              <a:spcBef>
                <a:spcPts val="0"/>
              </a:spcBef>
              <a:buSzPct val="100000"/>
              <a:defRPr sz="4200"/>
            </a:lvl7pPr>
            <a:lvl8pPr lvl="7" algn="ctr" rtl="0">
              <a:spcBef>
                <a:spcPts val="0"/>
              </a:spcBef>
              <a:buSzPct val="100000"/>
              <a:defRPr sz="4200"/>
            </a:lvl8pPr>
            <a:lvl9pPr lvl="8" algn="ctr" rtl="0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sv"/>
              <a:t>‹#›</a:t>
            </a:fld>
            <a:endParaRPr lang="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sv" sz="1000">
                <a:solidFill>
                  <a:schemeClr val="lt2"/>
                </a:solidFill>
              </a:rPr>
              <a:t>‹#›</a:t>
            </a:fld>
            <a:endParaRPr lang="sv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136000"/>
            <a:ext cx="8520600" cy="507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sv"/>
              <a:t>                       </a:t>
            </a:r>
            <a:r>
              <a:rPr lang="sv" u="sng">
                <a:solidFill>
                  <a:srgbClr val="00FF00"/>
                </a:solidFill>
              </a:rPr>
              <a:t>Globalisering: 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11700" y="816025"/>
            <a:ext cx="8520600" cy="3753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00FF00"/>
              </a:buClr>
            </a:pPr>
            <a:r>
              <a:rPr lang="sv">
                <a:solidFill>
                  <a:srgbClr val="00FF00"/>
                </a:solidFill>
              </a:rPr>
              <a:t>Världens länder förs allt närmare varandra och beroendet mellan dem ökar</a:t>
            </a:r>
          </a:p>
          <a:p>
            <a:pPr marL="457200" lvl="0" indent="-228600" rtl="0">
              <a:spcBef>
                <a:spcPts val="0"/>
              </a:spcBef>
              <a:buClr>
                <a:srgbClr val="00FF00"/>
              </a:buClr>
            </a:pPr>
            <a:r>
              <a:rPr lang="sv">
                <a:solidFill>
                  <a:srgbClr val="00FF00"/>
                </a:solidFill>
              </a:rPr>
              <a:t>Globalisering förekommer inom följande områden;</a:t>
            </a:r>
          </a:p>
          <a:p>
            <a:pPr lvl="0">
              <a:spcBef>
                <a:spcPts val="0"/>
              </a:spcBef>
              <a:buNone/>
            </a:pPr>
            <a:r>
              <a:rPr lang="sv">
                <a:solidFill>
                  <a:srgbClr val="00FF00"/>
                </a:solidFill>
              </a:rPr>
              <a:t>       1.  Ekonomi : internationella företagskoncerner får större ekonomisk makt än     enskilda stater.</a:t>
            </a:r>
          </a:p>
          <a:p>
            <a:pPr lvl="0">
              <a:spcBef>
                <a:spcPts val="0"/>
              </a:spcBef>
              <a:buNone/>
            </a:pPr>
            <a:r>
              <a:rPr lang="sv">
                <a:solidFill>
                  <a:srgbClr val="00FF00"/>
                </a:solidFill>
              </a:rPr>
              <a:t>       2. Miljö : fler och fler flyttar in till storstäderna =&gt; trafik och utsläpp ökar.</a:t>
            </a:r>
          </a:p>
          <a:p>
            <a:pPr lvl="0">
              <a:spcBef>
                <a:spcPts val="0"/>
              </a:spcBef>
              <a:buNone/>
            </a:pPr>
            <a:r>
              <a:rPr lang="sv">
                <a:solidFill>
                  <a:srgbClr val="00FF00"/>
                </a:solidFill>
              </a:rPr>
              <a:t>       3. Kultur : viss sorts musik, mat, kläder och livsstil sprids över hela världen. </a:t>
            </a:r>
          </a:p>
          <a:p>
            <a:pPr lvl="0" rtl="0">
              <a:spcBef>
                <a:spcPts val="0"/>
              </a:spcBef>
              <a:buNone/>
            </a:pPr>
            <a:r>
              <a:rPr lang="sv">
                <a:solidFill>
                  <a:srgbClr val="00FF00"/>
                </a:solidFill>
              </a:rPr>
              <a:t>       4. Politik : vissa tankar sprids över hela världen (marknadsekonomi, mänskliga rättigheter och demokrati)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sv" u="sng">
                <a:solidFill>
                  <a:srgbClr val="FFFF00"/>
                </a:solidFill>
              </a:rPr>
              <a:t>Globaliseringens fördelar och nackdelar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sv" sz="2400" b="1">
                <a:solidFill>
                  <a:srgbClr val="FFFF00"/>
                </a:solidFill>
              </a:rPr>
              <a:t>Gruppdiskussioner:</a:t>
            </a:r>
          </a:p>
          <a:p>
            <a:pPr marL="457200" lvl="0" indent="-381000" rtl="0">
              <a:spcBef>
                <a:spcPts val="0"/>
              </a:spcBef>
              <a:buClr>
                <a:srgbClr val="FFFF00"/>
              </a:buClr>
              <a:buSzPct val="100000"/>
              <a:buChar char="-"/>
            </a:pPr>
            <a:r>
              <a:rPr lang="sv" sz="2400" b="1">
                <a:solidFill>
                  <a:srgbClr val="FFFF00"/>
                </a:solidFill>
              </a:rPr>
              <a:t>Fundera på vilka för- och nackdelar globaliseringen för med sig</a:t>
            </a:r>
          </a:p>
          <a:p>
            <a:pPr marL="457200" lvl="0" indent="-381000">
              <a:spcBef>
                <a:spcPts val="0"/>
              </a:spcBef>
              <a:buClr>
                <a:srgbClr val="FFFF00"/>
              </a:buClr>
              <a:buSzPct val="100000"/>
              <a:buChar char="-"/>
            </a:pPr>
            <a:r>
              <a:rPr lang="sv" sz="2400" b="1">
                <a:solidFill>
                  <a:srgbClr val="FFFF00"/>
                </a:solidFill>
              </a:rPr>
              <a:t>Rangordna dessa dvs vilken är viktigaste och motivera varför!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160725"/>
            <a:ext cx="8520600" cy="605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sv"/>
              <a:t>   </a:t>
            </a:r>
            <a:r>
              <a:rPr lang="sv" u="sng">
                <a:solidFill>
                  <a:srgbClr val="FFFF00"/>
                </a:solidFill>
              </a:rPr>
              <a:t>   </a:t>
            </a:r>
            <a:r>
              <a:rPr lang="sv" u="sng">
                <a:solidFill>
                  <a:srgbClr val="00FF00"/>
                </a:solidFill>
              </a:rPr>
              <a:t>Fördelar </a:t>
            </a:r>
            <a:r>
              <a:rPr lang="sv">
                <a:solidFill>
                  <a:srgbClr val="FFFF00"/>
                </a:solidFill>
              </a:rPr>
              <a:t>                               </a:t>
            </a:r>
            <a:r>
              <a:rPr lang="sv" u="sng">
                <a:solidFill>
                  <a:srgbClr val="FF0000"/>
                </a:solidFill>
              </a:rPr>
              <a:t>Nackdelar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816025"/>
            <a:ext cx="4201200" cy="3753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FF00"/>
              </a:buClr>
              <a:buSzPct val="100000"/>
            </a:pPr>
            <a:r>
              <a:rPr lang="sv" sz="1600">
                <a:solidFill>
                  <a:srgbClr val="00FF00"/>
                </a:solidFill>
              </a:rPr>
              <a:t>Kontakten ökar mellan länder och företag och personer =&gt; risken för krig och andra konflikter minskar.</a:t>
            </a:r>
          </a:p>
          <a:p>
            <a:pPr marL="457200" lvl="0" indent="-330200" rtl="0">
              <a:spcBef>
                <a:spcPts val="0"/>
              </a:spcBef>
              <a:buClr>
                <a:srgbClr val="00FF00"/>
              </a:buClr>
              <a:buSzPct val="100000"/>
            </a:pPr>
            <a:r>
              <a:rPr lang="sv" sz="1600">
                <a:solidFill>
                  <a:srgbClr val="00FF00"/>
                </a:solidFill>
              </a:rPr>
              <a:t>Främlingsfientligheten minskar pga resor</a:t>
            </a:r>
          </a:p>
          <a:p>
            <a:pPr marL="457200" lvl="0" indent="-330200" rtl="0">
              <a:spcBef>
                <a:spcPts val="0"/>
              </a:spcBef>
              <a:buClr>
                <a:srgbClr val="00FF00"/>
              </a:buClr>
              <a:buSzPct val="100000"/>
            </a:pPr>
            <a:r>
              <a:rPr lang="sv" sz="1600">
                <a:solidFill>
                  <a:srgbClr val="00FF00"/>
                </a:solidFill>
              </a:rPr>
              <a:t>Bra för den ekonomiska tillväxten pga produktionen och välståndet ökar. Större marknad och ökad handel.</a:t>
            </a:r>
          </a:p>
          <a:p>
            <a:pPr marL="457200" lvl="0" indent="-330200" rtl="0">
              <a:spcBef>
                <a:spcPts val="0"/>
              </a:spcBef>
              <a:buClr>
                <a:srgbClr val="00FF00"/>
              </a:buClr>
              <a:buSzPct val="100000"/>
            </a:pPr>
            <a:r>
              <a:rPr lang="sv" sz="1600">
                <a:solidFill>
                  <a:srgbClr val="00FF00"/>
                </a:solidFill>
              </a:rPr>
              <a:t>Enklare att handla mellan länder</a:t>
            </a:r>
          </a:p>
          <a:p>
            <a:pPr marL="457200" lvl="0" indent="-330200" rtl="0">
              <a:spcBef>
                <a:spcPts val="0"/>
              </a:spcBef>
              <a:buClr>
                <a:srgbClr val="00FF00"/>
              </a:buClr>
              <a:buSzPct val="100000"/>
            </a:pPr>
            <a:r>
              <a:rPr lang="sv" sz="1600">
                <a:solidFill>
                  <a:srgbClr val="00FF00"/>
                </a:solidFill>
              </a:rPr>
              <a:t>Nya fabriker i u-länder som ger bättre arbetsförhållanden</a:t>
            </a:r>
          </a:p>
          <a:p>
            <a:pPr marL="457200" lvl="0" indent="-330200">
              <a:spcBef>
                <a:spcPts val="0"/>
              </a:spcBef>
              <a:buClr>
                <a:srgbClr val="00FF00"/>
              </a:buClr>
              <a:buSzPct val="100000"/>
            </a:pPr>
            <a:r>
              <a:rPr lang="sv" sz="1600">
                <a:solidFill>
                  <a:srgbClr val="00FF00"/>
                </a:solidFill>
              </a:rPr>
              <a:t>“Global Village” världen “krymper” pga det är lätt att kommunicera- internet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832400" y="766425"/>
            <a:ext cx="4201200" cy="3802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sv" sz="1600">
                <a:solidFill>
                  <a:srgbClr val="FF0000"/>
                </a:solidFill>
              </a:rPr>
              <a:t>Fria handeln =&gt; vissa regioner i världen har gynnats medan t.ex i Afrika har ingen förändring skett.</a:t>
            </a:r>
          </a:p>
          <a:p>
            <a:pPr marL="457200" lvl="0" indent="-330200" rtl="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sv" sz="1600">
                <a:solidFill>
                  <a:srgbClr val="FF0000"/>
                </a:solidFill>
              </a:rPr>
              <a:t>Stora internationella företag utnyttjar fattiga länder t.ex. genom att flytta produktion till länder där lönerna är lägre.</a:t>
            </a:r>
          </a:p>
          <a:p>
            <a:pPr marL="457200" lvl="0" indent="-330200" rtl="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sv" sz="1600">
                <a:solidFill>
                  <a:srgbClr val="FF0000"/>
                </a:solidFill>
              </a:rPr>
              <a:t>Arbeten som ej kräver högre utbildning i i-länderna försvinner =&gt; arbetslöshet</a:t>
            </a:r>
          </a:p>
          <a:p>
            <a:pPr marL="457200" lvl="0" indent="-33020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sv" sz="1600">
                <a:solidFill>
                  <a:srgbClr val="FF0000"/>
                </a:solidFill>
              </a:rPr>
              <a:t>Miljön i länder där billiga produktion sker blir sämre pga inga miljölagar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197825"/>
            <a:ext cx="8520600" cy="556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sv"/>
              <a:t>     </a:t>
            </a:r>
            <a:r>
              <a:rPr lang="sv" u="sng">
                <a:solidFill>
                  <a:srgbClr val="FF9900"/>
                </a:solidFill>
              </a:rPr>
              <a:t>Import och Export   - Viktiga begrepp!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828400"/>
            <a:ext cx="8520600" cy="3740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sv">
                <a:solidFill>
                  <a:srgbClr val="FF9900"/>
                </a:solidFill>
              </a:rPr>
              <a:t>Export = när svenska företag säljer varor till utlandet.</a:t>
            </a:r>
          </a:p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sv">
                <a:solidFill>
                  <a:srgbClr val="FF9900"/>
                </a:solidFill>
              </a:rPr>
              <a:t>Import = när svenska företag köper varor från utlandet</a:t>
            </a:r>
          </a:p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sv">
                <a:solidFill>
                  <a:srgbClr val="FF9900"/>
                </a:solidFill>
              </a:rPr>
              <a:t>Handelsbalans = skillnaden mellan export och import</a:t>
            </a:r>
          </a:p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sv">
                <a:solidFill>
                  <a:srgbClr val="FF9900"/>
                </a:solidFill>
              </a:rPr>
              <a:t>Tull = staten lägger på en avgift på de varor som importeras</a:t>
            </a:r>
          </a:p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sv">
                <a:solidFill>
                  <a:srgbClr val="FF9900"/>
                </a:solidFill>
              </a:rPr>
              <a:t>Nackdel med tullar: leder till minskad konkurrens vilket i sin tur leder till sämre kvalitet på varor. Drabbar de fattiga länderna extra hårt.</a:t>
            </a:r>
          </a:p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sv">
                <a:solidFill>
                  <a:srgbClr val="FF9900"/>
                </a:solidFill>
              </a:rPr>
              <a:t>Protektionism = system av tullar och andra handelshinder Frihandel - motsats</a:t>
            </a:r>
          </a:p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sv">
                <a:solidFill>
                  <a:srgbClr val="FF9900"/>
                </a:solidFill>
              </a:rPr>
              <a:t>EU är en tullunion = tagit bort alla tullar mellan EU-länder men en gemensam tull för resten av världen.</a:t>
            </a:r>
          </a:p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sv">
                <a:solidFill>
                  <a:srgbClr val="FF9900"/>
                </a:solidFill>
              </a:rPr>
              <a:t>Finansmarknaden = pengar, aktier och andra värdepapper</a:t>
            </a:r>
          </a:p>
          <a:p>
            <a:pPr marL="457200" lvl="0" indent="-228600" rtl="0">
              <a:spcBef>
                <a:spcPts val="0"/>
              </a:spcBef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Bildspel på skärmen (16:9)</PresentationFormat>
  <Paragraphs>31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6" baseType="lpstr">
      <vt:lpstr>Arial</vt:lpstr>
      <vt:lpstr>Simple Dark</vt:lpstr>
      <vt:lpstr>                       Globalisering: </vt:lpstr>
      <vt:lpstr>Globaliseringens fördelar och nackdelar</vt:lpstr>
      <vt:lpstr>      Fördelar                                Nackdelar</vt:lpstr>
      <vt:lpstr>     Import och Export   - Viktiga begrepp!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Globalisering: </dc:title>
  <cp:lastModifiedBy>Hans Malmqvist</cp:lastModifiedBy>
  <cp:revision>1</cp:revision>
  <dcterms:modified xsi:type="dcterms:W3CDTF">2017-10-12T08:55:01Z</dcterms:modified>
</cp:coreProperties>
</file>